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73" r:id="rId3"/>
    <p:sldId id="257" r:id="rId4"/>
    <p:sldId id="274" r:id="rId5"/>
    <p:sldId id="275" r:id="rId6"/>
    <p:sldId id="277" r:id="rId7"/>
    <p:sldId id="276" r:id="rId8"/>
    <p:sldId id="280" r:id="rId9"/>
    <p:sldId id="279" r:id="rId10"/>
    <p:sldId id="269" r:id="rId11"/>
    <p:sldId id="270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Arial Black" panose="020B0A04020102020204" pitchFamily="34" charset="0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918">
          <p15:clr>
            <a:srgbClr val="A4A3A4"/>
          </p15:clr>
        </p15:guide>
        <p15:guide id="3" pos="38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1918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b551ab6de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b551ab6de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b551ab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b551ab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b551ab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b551ab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51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b551ab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b551ab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43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b551ab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b551ab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744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b551ab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b551ab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684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b551ab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b551ab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899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b551ab6d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b551ab6d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31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b551ab6d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b551ab6d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 sz="2800">
                <a:solidFill>
                  <a:srgbClr val="66666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 sz="2800">
                <a:solidFill>
                  <a:srgbClr val="66666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 sz="2800">
                <a:solidFill>
                  <a:srgbClr val="66666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 sz="2800">
                <a:solidFill>
                  <a:srgbClr val="66666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 sz="2800">
                <a:solidFill>
                  <a:srgbClr val="66666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 sz="2800">
                <a:solidFill>
                  <a:srgbClr val="66666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 sz="2800">
                <a:solidFill>
                  <a:srgbClr val="66666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 sz="2800">
                <a:solidFill>
                  <a:srgbClr val="66666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None/>
              <a:defRPr sz="28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7510D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sz="2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sz="2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sz="2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sz="2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sz="2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sz="2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sz="2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sz="2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sz="2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/learn/what-is-artificial-intelligence" TargetMode="External"/><Relationship Id="rId7" Type="http://schemas.openxmlformats.org/officeDocument/2006/relationships/hyperlink" Target="https://iconscout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interestingengineering.com/tech-leaders-have-strong-opinions-on-artificial-intelligence" TargetMode="External"/><Relationship Id="rId5" Type="http://schemas.openxmlformats.org/officeDocument/2006/relationships/hyperlink" Target="https://whatis.techtarget.com/glossary/Algorithms" TargetMode="External"/><Relationship Id="rId4" Type="http://schemas.openxmlformats.org/officeDocument/2006/relationships/hyperlink" Target="https://www.sas.com/en_us/insights/analytics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10D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54453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What is AI?</a:t>
            </a:r>
            <a:br>
              <a:rPr lang="en-US" sz="60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(Artificial Intelligence)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-1" y="2803075"/>
            <a:ext cx="4623371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1">
                    <a:lumMod val="95000"/>
                  </a:schemeClr>
                </a:solidFill>
              </a:rPr>
              <a:t>Andela-Professional Skills</a:t>
            </a:r>
            <a:endParaRPr lang="en" sz="24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1">
                    <a:lumMod val="95000"/>
                  </a:schemeClr>
                </a:solidFill>
              </a:rPr>
              <a:t>JP Tuyikunde</a:t>
            </a:r>
            <a:endParaRPr sz="24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bg1">
                    <a:lumMod val="85000"/>
                  </a:schemeClr>
                </a:solidFill>
              </a:rPr>
              <a:t>December </a:t>
            </a:r>
            <a:r>
              <a:rPr lang="en" sz="1800" b="1" dirty="0">
                <a:solidFill>
                  <a:schemeClr val="bg1">
                    <a:lumMod val="85000"/>
                  </a:schemeClr>
                </a:solidFill>
              </a:rPr>
              <a:t>2021</a:t>
            </a:r>
            <a:endParaRPr sz="1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70" y="544530"/>
            <a:ext cx="4510356" cy="3976100"/>
          </a:xfrm>
          <a:prstGeom prst="rect">
            <a:avLst/>
          </a:prstGeom>
          <a:solidFill>
            <a:srgbClr val="7510DA"/>
          </a:solidFill>
        </p:spPr>
      </p:pic>
      <p:sp>
        <p:nvSpPr>
          <p:cNvPr id="5" name="Minus 4"/>
          <p:cNvSpPr/>
          <p:nvPr/>
        </p:nvSpPr>
        <p:spPr>
          <a:xfrm rot="16200000">
            <a:off x="6848344" y="2388469"/>
            <a:ext cx="4458669" cy="130440"/>
          </a:xfrm>
          <a:prstGeom prst="mathMinus">
            <a:avLst/>
          </a:prstGeom>
          <a:solidFill>
            <a:srgbClr val="7510DA"/>
          </a:solidFill>
          <a:ln>
            <a:solidFill>
              <a:srgbClr val="7510D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510D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8651" y="659218"/>
            <a:ext cx="66453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sz="1600" dirty="0" smtClean="0">
                <a:solidFill>
                  <a:schemeClr val="bg1"/>
                </a:solidFill>
                <a:hlinkClick r:id="rId3"/>
              </a:rPr>
              <a:t>www.ibm.com/cloud/learn/what-is-artificial-intelligence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sz="1600" dirty="0" smtClean="0">
                <a:solidFill>
                  <a:schemeClr val="bg1"/>
                </a:solidFill>
                <a:hlinkClick r:id="rId4"/>
              </a:rPr>
              <a:t>www.sas.com/en_us/insights/analytics.html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hlinkClick r:id="rId5"/>
              </a:rPr>
              <a:t>https</a:t>
            </a:r>
            <a:r>
              <a:rPr lang="en-US" sz="1600" dirty="0">
                <a:solidFill>
                  <a:schemeClr val="bg1"/>
                </a:solidFill>
                <a:hlinkClick r:id="rId5"/>
              </a:rPr>
              <a:t>://</a:t>
            </a:r>
            <a:r>
              <a:rPr lang="en-US" sz="1600" dirty="0" smtClean="0">
                <a:solidFill>
                  <a:schemeClr val="bg1"/>
                </a:solidFill>
                <a:hlinkClick r:id="rId5"/>
              </a:rPr>
              <a:t>whatis.techtarget.com/glossary/Algorithms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en-US" sz="1600" dirty="0" smtClean="0">
                <a:solidFill>
                  <a:schemeClr val="bg1"/>
                </a:solidFill>
                <a:hlinkClick r:id="rId6"/>
              </a:rPr>
              <a:t>interestingengineering.com/tech-leaders-have-strong-opinions-on-artificial-intelligence</a:t>
            </a:r>
            <a:endParaRPr lang="en-US" sz="16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hlinkClick r:id="rId7"/>
              </a:rPr>
              <a:t>https://iconscout.com</a:t>
            </a:r>
            <a:r>
              <a:rPr lang="en-US" sz="1600" dirty="0" smtClean="0">
                <a:hlinkClick r:id="rId7"/>
              </a:rPr>
              <a:t>/</a:t>
            </a:r>
            <a:r>
              <a:rPr lang="en-US" sz="1600" dirty="0" smtClean="0"/>
              <a:t> </a:t>
            </a:r>
            <a:r>
              <a:rPr lang="en-US" sz="1600" b="1" i="1" dirty="0" smtClean="0">
                <a:solidFill>
                  <a:srgbClr val="7510DA"/>
                </a:solidFill>
              </a:rPr>
              <a:t>(For animations)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sp>
        <p:nvSpPr>
          <p:cNvPr id="5" name="Google Shape;60;p14"/>
          <p:cNvSpPr/>
          <p:nvPr/>
        </p:nvSpPr>
        <p:spPr>
          <a:xfrm>
            <a:off x="1" y="0"/>
            <a:ext cx="2498650" cy="5143500"/>
          </a:xfrm>
          <a:prstGeom prst="rect">
            <a:avLst/>
          </a:prstGeom>
          <a:solidFill>
            <a:srgbClr val="751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156251"/>
            <a:ext cx="249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References</a:t>
            </a:r>
          </a:p>
          <a:p>
            <a:endParaRPr lang="en-US" sz="2000" dirty="0"/>
          </a:p>
        </p:txBody>
      </p:sp>
      <p:sp>
        <p:nvSpPr>
          <p:cNvPr id="7" name="Minus 6"/>
          <p:cNvSpPr/>
          <p:nvPr/>
        </p:nvSpPr>
        <p:spPr>
          <a:xfrm rot="16200000">
            <a:off x="6849446" y="2506528"/>
            <a:ext cx="4458669" cy="130440"/>
          </a:xfrm>
          <a:prstGeom prst="mathMinus">
            <a:avLst/>
          </a:prstGeom>
          <a:solidFill>
            <a:srgbClr val="7510DA"/>
          </a:solidFill>
          <a:ln>
            <a:solidFill>
              <a:srgbClr val="7510D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510DA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/>
        </p:nvSpPr>
        <p:spPr>
          <a:xfrm>
            <a:off x="838000" y="2356200"/>
            <a:ext cx="2007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You.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412" y="1"/>
            <a:ext cx="4489806" cy="688434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</a:rPr>
              <a:t>Contents</a:t>
            </a:r>
            <a:endParaRPr 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4803" y="688434"/>
            <a:ext cx="7911103" cy="406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500" b="1" dirty="0" smtClean="0">
                <a:solidFill>
                  <a:schemeClr val="bg1">
                    <a:lumMod val="95000"/>
                  </a:schemeClr>
                </a:solidFill>
              </a:rPr>
              <a:t>What do people think of AI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500" b="1" dirty="0" smtClean="0">
                <a:solidFill>
                  <a:schemeClr val="bg1">
                    <a:lumMod val="95000"/>
                  </a:schemeClr>
                </a:solidFill>
              </a:rPr>
              <a:t>What is really AI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500" b="1" dirty="0" smtClean="0">
                <a:solidFill>
                  <a:schemeClr val="bg1">
                    <a:lumMod val="95000"/>
                  </a:schemeClr>
                </a:solidFill>
              </a:rPr>
              <a:t>History of AI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500" b="1" dirty="0" smtClean="0">
                <a:solidFill>
                  <a:schemeClr val="bg1">
                    <a:lumMod val="95000"/>
                  </a:schemeClr>
                </a:solidFill>
              </a:rPr>
              <a:t>Types of AI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500" b="1" dirty="0" smtClean="0">
                <a:solidFill>
                  <a:schemeClr val="bg1">
                    <a:lumMod val="95000"/>
                  </a:schemeClr>
                </a:solidFill>
              </a:rPr>
              <a:t>Disciplines of AI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500" b="1" dirty="0" smtClean="0">
                <a:solidFill>
                  <a:schemeClr val="bg1">
                    <a:lumMod val="95000"/>
                  </a:schemeClr>
                </a:solidFill>
              </a:rPr>
              <a:t>Applications of AI</a:t>
            </a:r>
          </a:p>
          <a:p>
            <a:pPr marL="457200" indent="-457200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v"/>
            </a:pPr>
            <a:r>
              <a:rPr lang="en-US" sz="2500" b="1" dirty="0" smtClean="0">
                <a:solidFill>
                  <a:schemeClr val="bg1">
                    <a:lumMod val="95000"/>
                  </a:schemeClr>
                </a:solidFill>
              </a:rPr>
              <a:t>Conclusion</a:t>
            </a:r>
            <a:endParaRPr lang="en-US" sz="2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623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-108851" y="0"/>
            <a:ext cx="3468499" cy="5143500"/>
          </a:xfrm>
          <a:prstGeom prst="rect">
            <a:avLst/>
          </a:prstGeom>
          <a:solidFill>
            <a:srgbClr val="751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4"/>
          <p:cNvGrpSpPr/>
          <p:nvPr/>
        </p:nvGrpSpPr>
        <p:grpSpPr>
          <a:xfrm>
            <a:off x="-108850" y="82193"/>
            <a:ext cx="3311708" cy="1931188"/>
            <a:chOff x="385200" y="1956000"/>
            <a:chExt cx="2301784" cy="708708"/>
          </a:xfrm>
        </p:grpSpPr>
        <p:sp>
          <p:nvSpPr>
            <p:cNvPr id="62" name="Google Shape;62;p14"/>
            <p:cNvSpPr txBox="1"/>
            <p:nvPr/>
          </p:nvSpPr>
          <p:spPr>
            <a:xfrm>
              <a:off x="494884" y="2371054"/>
              <a:ext cx="2192100" cy="293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US" sz="2000" b="1" u="sng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What do people think of AI?</a:t>
              </a:r>
              <a:endParaRPr lang="en-US" sz="2000" b="1" u="sng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3" name="Google Shape;63;p14"/>
            <p:cNvSpPr txBox="1"/>
            <p:nvPr/>
          </p:nvSpPr>
          <p:spPr>
            <a:xfrm>
              <a:off x="385200" y="1956000"/>
              <a:ext cx="219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" name="Google Shape;64;p14"/>
          <p:cNvGrpSpPr/>
          <p:nvPr/>
        </p:nvGrpSpPr>
        <p:grpSpPr>
          <a:xfrm>
            <a:off x="3801462" y="418632"/>
            <a:ext cx="4873338" cy="1508165"/>
            <a:chOff x="3976900" y="1956000"/>
            <a:chExt cx="4094100" cy="1508165"/>
          </a:xfrm>
        </p:grpSpPr>
        <p:sp>
          <p:nvSpPr>
            <p:cNvPr id="65" name="Google Shape;65;p14"/>
            <p:cNvSpPr txBox="1"/>
            <p:nvPr/>
          </p:nvSpPr>
          <p:spPr>
            <a:xfrm>
              <a:off x="3976900" y="2356200"/>
              <a:ext cx="4094100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/>
              <a:r>
                <a:rPr lang="en-US" sz="1500" dirty="0" smtClean="0"/>
                <a:t>I think the danger of AI is much greater than the danger of nuclear warheads by a lot… mark my words: </a:t>
              </a:r>
              <a:r>
                <a:rPr lang="en-US" sz="1500" b="1" i="1" dirty="0" smtClean="0"/>
                <a:t>AI is far more dangerous than nukes</a:t>
              </a:r>
              <a:endParaRPr sz="1500" b="1" i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3976900" y="1956000"/>
              <a:ext cx="21921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Elon Musk:</a:t>
              </a:r>
              <a:endParaRPr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045050" y="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u="sng" dirty="0">
              <a:solidFill>
                <a:srgbClr val="7510DA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0" name="Google Shape;64;p14"/>
          <p:cNvGrpSpPr/>
          <p:nvPr/>
        </p:nvGrpSpPr>
        <p:grpSpPr>
          <a:xfrm>
            <a:off x="3801462" y="1797824"/>
            <a:ext cx="4873338" cy="1508165"/>
            <a:chOff x="3976900" y="1956000"/>
            <a:chExt cx="4094100" cy="1508165"/>
          </a:xfrm>
        </p:grpSpPr>
        <p:sp>
          <p:nvSpPr>
            <p:cNvPr id="11" name="Google Shape;65;p14"/>
            <p:cNvSpPr txBox="1"/>
            <p:nvPr/>
          </p:nvSpPr>
          <p:spPr>
            <a:xfrm>
              <a:off x="3976900" y="2356200"/>
              <a:ext cx="4094100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/>
              <a:r>
                <a:rPr lang="en-US" sz="1500" dirty="0"/>
                <a:t>I think that AI is going to unlock a huge amount of </a:t>
              </a:r>
              <a:r>
                <a:rPr lang="en-US" sz="1500" b="1" i="1" dirty="0" smtClean="0"/>
                <a:t>positive things</a:t>
              </a:r>
              <a:r>
                <a:rPr lang="en-US" sz="1500" b="1" dirty="0"/>
                <a:t>, </a:t>
              </a:r>
              <a:r>
                <a:rPr lang="en-US" sz="1500" dirty="0" smtClean="0"/>
                <a:t>whether </a:t>
              </a:r>
              <a:r>
                <a:rPr lang="en-US" sz="1500" dirty="0"/>
                <a:t>that's helping to identify and cure diseases, to help cars drive more safely, to help keep our communities safe</a:t>
              </a:r>
              <a:r>
                <a:rPr lang="en-US" sz="1500" dirty="0" smtClean="0"/>
                <a:t>.</a:t>
              </a:r>
              <a:endParaRPr sz="1500" b="1" i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66;p14"/>
            <p:cNvSpPr txBox="1"/>
            <p:nvPr/>
          </p:nvSpPr>
          <p:spPr>
            <a:xfrm>
              <a:off x="3976900" y="1956000"/>
              <a:ext cx="21921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/>
              <a:r>
                <a:rPr lang="en-US" sz="1500" b="1" dirty="0"/>
                <a:t>Mark Zuckerberg</a:t>
              </a:r>
              <a:r>
                <a:rPr lang="en" sz="1500" b="1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" name="Google Shape;64;p14"/>
          <p:cNvGrpSpPr/>
          <p:nvPr/>
        </p:nvGrpSpPr>
        <p:grpSpPr>
          <a:xfrm>
            <a:off x="3801462" y="3305989"/>
            <a:ext cx="4409312" cy="815668"/>
            <a:chOff x="3976900" y="1956000"/>
            <a:chExt cx="4094100" cy="815668"/>
          </a:xfrm>
        </p:grpSpPr>
        <p:sp>
          <p:nvSpPr>
            <p:cNvPr id="15" name="Google Shape;65;p14"/>
            <p:cNvSpPr txBox="1"/>
            <p:nvPr/>
          </p:nvSpPr>
          <p:spPr>
            <a:xfrm>
              <a:off x="3976900" y="2356200"/>
              <a:ext cx="40941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/>
              <a:r>
                <a:rPr lang="en-US" sz="1500" dirty="0"/>
                <a:t>I think autonomous weapons are extremely </a:t>
              </a:r>
              <a:r>
                <a:rPr lang="en-US" sz="1500" dirty="0" smtClean="0"/>
                <a:t>scary</a:t>
              </a:r>
              <a:endParaRPr sz="1500" b="1" i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66;p14"/>
            <p:cNvSpPr txBox="1"/>
            <p:nvPr/>
          </p:nvSpPr>
          <p:spPr>
            <a:xfrm>
              <a:off x="3976900" y="1956000"/>
              <a:ext cx="21921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Jeff Bezos:</a:t>
              </a:r>
              <a:endParaRPr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" name="Minus 17"/>
          <p:cNvSpPr/>
          <p:nvPr/>
        </p:nvSpPr>
        <p:spPr>
          <a:xfrm rot="16200000">
            <a:off x="6786700" y="2357648"/>
            <a:ext cx="4458669" cy="130440"/>
          </a:xfrm>
          <a:prstGeom prst="mathMinus">
            <a:avLst/>
          </a:prstGeom>
          <a:solidFill>
            <a:srgbClr val="7510DA"/>
          </a:solidFill>
          <a:ln>
            <a:solidFill>
              <a:srgbClr val="7510D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510DA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-108851" y="0"/>
            <a:ext cx="3468499" cy="5143500"/>
          </a:xfrm>
          <a:prstGeom prst="rect">
            <a:avLst/>
          </a:prstGeom>
          <a:solidFill>
            <a:srgbClr val="751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75882" y="782320"/>
            <a:ext cx="3153899" cy="492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What is really </a:t>
            </a:r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AI?</a:t>
            </a:r>
            <a:endParaRPr lang="en-US" sz="2000" b="1" u="sn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4" name="Google Shape;64;p14"/>
          <p:cNvGrpSpPr/>
          <p:nvPr/>
        </p:nvGrpSpPr>
        <p:grpSpPr>
          <a:xfrm>
            <a:off x="3659997" y="400110"/>
            <a:ext cx="5032827" cy="1508165"/>
            <a:chOff x="3976900" y="1956000"/>
            <a:chExt cx="4094100" cy="1508165"/>
          </a:xfrm>
        </p:grpSpPr>
        <p:sp>
          <p:nvSpPr>
            <p:cNvPr id="65" name="Google Shape;65;p14"/>
            <p:cNvSpPr txBox="1"/>
            <p:nvPr/>
          </p:nvSpPr>
          <p:spPr>
            <a:xfrm>
              <a:off x="3976900" y="2356200"/>
              <a:ext cx="4094100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algn="just"/>
              <a:r>
                <a:rPr lang="en-US" sz="2000" dirty="0"/>
                <a:t>It is the science and engineering of making intelligent machines, especially intelligent computer </a:t>
              </a:r>
              <a:r>
                <a:rPr lang="en-US" sz="2000" dirty="0" smtClean="0"/>
                <a:t>programs…</a:t>
              </a:r>
              <a:endParaRPr sz="2000" b="1" i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3976900" y="1956000"/>
              <a:ext cx="21921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 smtClean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John McCarthy (AI Founder):</a:t>
              </a:r>
              <a:endParaRPr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045050" y="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u="sng" dirty="0">
              <a:solidFill>
                <a:srgbClr val="7510DA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Google Shape;65;p14"/>
          <p:cNvSpPr txBox="1"/>
          <p:nvPr/>
        </p:nvSpPr>
        <p:spPr>
          <a:xfrm>
            <a:off x="3659996" y="2710543"/>
            <a:ext cx="5032827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/>
            <a:r>
              <a:rPr lang="en-US" sz="2000" dirty="0"/>
              <a:t>At its simplest form, artificial intelligence is a field, which combines computer science and robust datasets, to enable </a:t>
            </a:r>
            <a:r>
              <a:rPr lang="en-US" sz="2000" dirty="0" smtClean="0"/>
              <a:t>problem-solving. </a:t>
            </a:r>
            <a:endParaRPr sz="2000" b="1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08" y="1908275"/>
            <a:ext cx="3473055" cy="2764475"/>
          </a:xfrm>
          <a:prstGeom prst="rect">
            <a:avLst/>
          </a:prstGeom>
        </p:spPr>
      </p:pic>
      <p:sp>
        <p:nvSpPr>
          <p:cNvPr id="21" name="Minus 20"/>
          <p:cNvSpPr/>
          <p:nvPr/>
        </p:nvSpPr>
        <p:spPr>
          <a:xfrm rot="16200000">
            <a:off x="6786700" y="2388469"/>
            <a:ext cx="4458669" cy="130440"/>
          </a:xfrm>
          <a:prstGeom prst="mathMinus">
            <a:avLst/>
          </a:prstGeom>
          <a:solidFill>
            <a:srgbClr val="7510DA"/>
          </a:solidFill>
          <a:ln>
            <a:solidFill>
              <a:srgbClr val="7510D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510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 rot="5400000">
            <a:off x="4196991" y="-4196993"/>
            <a:ext cx="750015" cy="9144003"/>
          </a:xfrm>
          <a:prstGeom prst="rect">
            <a:avLst/>
          </a:prstGeom>
          <a:solidFill>
            <a:srgbClr val="751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493320" y="153904"/>
            <a:ext cx="3153899" cy="492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History of AI?</a:t>
            </a:r>
            <a:endParaRPr lang="en-US" sz="2000" b="1" u="sn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5050" y="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u="sng" dirty="0">
              <a:solidFill>
                <a:srgbClr val="7510DA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800217"/>
            <a:ext cx="6351740" cy="4241401"/>
          </a:xfrm>
          <a:prstGeom prst="rect">
            <a:avLst/>
          </a:prstGeom>
        </p:spPr>
      </p:pic>
      <p:sp>
        <p:nvSpPr>
          <p:cNvPr id="11" name="Minus 10"/>
          <p:cNvSpPr/>
          <p:nvPr/>
        </p:nvSpPr>
        <p:spPr>
          <a:xfrm rot="16200000">
            <a:off x="6786700" y="2861079"/>
            <a:ext cx="4458669" cy="130440"/>
          </a:xfrm>
          <a:prstGeom prst="mathMinus">
            <a:avLst/>
          </a:prstGeom>
          <a:solidFill>
            <a:srgbClr val="7510DA"/>
          </a:solidFill>
          <a:ln>
            <a:solidFill>
              <a:srgbClr val="7510D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510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64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 rot="5400000">
            <a:off x="4196991" y="-4196993"/>
            <a:ext cx="750015" cy="9144003"/>
          </a:xfrm>
          <a:prstGeom prst="rect">
            <a:avLst/>
          </a:prstGeom>
          <a:solidFill>
            <a:srgbClr val="751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493320" y="153904"/>
            <a:ext cx="3153899" cy="492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Types of AI</a:t>
            </a:r>
            <a:endParaRPr lang="en-US" sz="2000" b="1" u="sng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5050" y="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u="sng" dirty="0">
              <a:solidFill>
                <a:srgbClr val="7510DA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306" y="11404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93320" y="114043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36306" y="1073340"/>
            <a:ext cx="3904179" cy="3416400"/>
          </a:xfrm>
        </p:spPr>
        <p:txBody>
          <a:bodyPr>
            <a:normAutofit lnSpcReduction="10000"/>
          </a:bodyPr>
          <a:lstStyle/>
          <a:p>
            <a:pPr marL="139700" indent="0">
              <a:buNone/>
            </a:pPr>
            <a:r>
              <a:rPr lang="en-US" sz="2000" b="1" dirty="0"/>
              <a:t>Weak AI or </a:t>
            </a:r>
            <a:r>
              <a:rPr lang="en-US" sz="2000" b="1" dirty="0" smtClean="0"/>
              <a:t>Narrow AI:</a:t>
            </a:r>
          </a:p>
          <a:p>
            <a:pPr marL="139700" indent="0" algn="just">
              <a:buNone/>
            </a:pPr>
            <a:r>
              <a:rPr lang="en-US" sz="1800" dirty="0">
                <a:solidFill>
                  <a:srgbClr val="7510DA"/>
                </a:solidFill>
              </a:rPr>
              <a:t>is AI trained and focused to perform specific tasks. Weak AI drives most of the AI that surrounds us today</a:t>
            </a:r>
            <a:r>
              <a:rPr lang="en-US" sz="1800" dirty="0" smtClean="0">
                <a:solidFill>
                  <a:srgbClr val="7510DA"/>
                </a:solidFill>
              </a:rPr>
              <a:t>.</a:t>
            </a:r>
            <a:endParaRPr lang="en-US" sz="1800" b="1" dirty="0" smtClean="0">
              <a:solidFill>
                <a:srgbClr val="7510DA"/>
              </a:solidFill>
            </a:endParaRPr>
          </a:p>
          <a:p>
            <a:pPr marL="139700" indent="0">
              <a:buNone/>
            </a:pPr>
            <a:r>
              <a:rPr lang="en-US" sz="2000" b="1" dirty="0" smtClean="0"/>
              <a:t>Ex: </a:t>
            </a:r>
          </a:p>
          <a:p>
            <a:r>
              <a:rPr lang="en-US" sz="2000" b="1" dirty="0" smtClean="0"/>
              <a:t>Apple’s Siri</a:t>
            </a:r>
          </a:p>
          <a:p>
            <a:r>
              <a:rPr lang="en-US" sz="2000" b="1" dirty="0" smtClean="0"/>
              <a:t>Amazon's Alexa</a:t>
            </a:r>
          </a:p>
          <a:p>
            <a:r>
              <a:rPr lang="en-US" sz="2000" b="1" dirty="0" smtClean="0"/>
              <a:t>IBM Watson</a:t>
            </a:r>
          </a:p>
          <a:p>
            <a:r>
              <a:rPr lang="en-US" sz="2000" b="1" dirty="0" smtClean="0"/>
              <a:t>Autonomous vehicles.</a:t>
            </a:r>
          </a:p>
          <a:p>
            <a:pPr marL="139700" indent="0">
              <a:buNone/>
            </a:pPr>
            <a:endParaRPr lang="en-US" sz="2000" b="1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4387065" y="1073338"/>
            <a:ext cx="4520630" cy="3673323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2000" b="1" dirty="0"/>
              <a:t>Strong </a:t>
            </a:r>
            <a:r>
              <a:rPr lang="en-US" sz="2000" b="1" dirty="0" smtClean="0"/>
              <a:t>AI</a:t>
            </a:r>
          </a:p>
          <a:p>
            <a:pPr marL="139700" indent="0" algn="just">
              <a:buNone/>
            </a:pPr>
            <a:r>
              <a:rPr lang="en-US" sz="1600" dirty="0">
                <a:solidFill>
                  <a:srgbClr val="7510DA"/>
                </a:solidFill>
              </a:rPr>
              <a:t>is a theoretical form of AI where a machine would have an intelligence equaled to humans; </a:t>
            </a:r>
            <a:r>
              <a:rPr lang="en-US" sz="1600" dirty="0" smtClean="0">
                <a:solidFill>
                  <a:srgbClr val="7510DA"/>
                </a:solidFill>
              </a:rPr>
              <a:t>having a </a:t>
            </a:r>
            <a:r>
              <a:rPr lang="en-US" sz="1600" dirty="0">
                <a:solidFill>
                  <a:srgbClr val="7510DA"/>
                </a:solidFill>
              </a:rPr>
              <a:t>self-aware consciousness that has the ability to solve problems, learn, and plan for the </a:t>
            </a:r>
            <a:r>
              <a:rPr lang="en-US" sz="1600" dirty="0" smtClean="0">
                <a:solidFill>
                  <a:srgbClr val="7510DA"/>
                </a:solidFill>
              </a:rPr>
              <a:t>future.(from science fiction).</a:t>
            </a:r>
          </a:p>
          <a:p>
            <a:pPr marL="139700" indent="0">
              <a:buNone/>
            </a:pPr>
            <a:r>
              <a:rPr lang="en-US" sz="1800" b="1" dirty="0" smtClean="0">
                <a:solidFill>
                  <a:srgbClr val="7510DA"/>
                </a:solidFill>
              </a:rPr>
              <a:t>Ex: </a:t>
            </a:r>
          </a:p>
          <a:p>
            <a:r>
              <a:rPr lang="en-US" sz="1800" b="1" dirty="0" smtClean="0">
                <a:solidFill>
                  <a:srgbClr val="7510DA"/>
                </a:solidFill>
              </a:rPr>
              <a:t>Person of Interest (TV series)</a:t>
            </a:r>
          </a:p>
          <a:p>
            <a:r>
              <a:rPr lang="en-US" sz="1800" b="1" dirty="0" smtClean="0">
                <a:solidFill>
                  <a:srgbClr val="7510DA"/>
                </a:solidFill>
              </a:rPr>
              <a:t>Legends of Tomorrow (Guardian)</a:t>
            </a:r>
          </a:p>
          <a:p>
            <a:r>
              <a:rPr lang="en-US" sz="1800" b="1" dirty="0">
                <a:solidFill>
                  <a:srgbClr val="7510DA"/>
                </a:solidFill>
              </a:rPr>
              <a:t>A Space Odyssey</a:t>
            </a:r>
            <a:r>
              <a:rPr lang="en-US" sz="1800" b="1" dirty="0" smtClean="0">
                <a:solidFill>
                  <a:srgbClr val="7510DA"/>
                </a:solidFill>
              </a:rPr>
              <a:t>.(</a:t>
            </a:r>
            <a:r>
              <a:rPr lang="en-US" sz="1800" b="1" dirty="0">
                <a:solidFill>
                  <a:srgbClr val="7510DA"/>
                </a:solidFill>
              </a:rPr>
              <a:t>R</a:t>
            </a:r>
            <a:r>
              <a:rPr lang="en-US" sz="1800" b="1" dirty="0" smtClean="0">
                <a:solidFill>
                  <a:srgbClr val="7510DA"/>
                </a:solidFill>
              </a:rPr>
              <a:t>ogue assistant)</a:t>
            </a:r>
          </a:p>
          <a:p>
            <a:pPr marL="139700" indent="0">
              <a:buNone/>
            </a:pPr>
            <a:r>
              <a:rPr lang="en-US" sz="1800" b="1" dirty="0" smtClean="0">
                <a:solidFill>
                  <a:srgbClr val="7510DA"/>
                </a:solidFill>
              </a:rPr>
              <a:t>	</a:t>
            </a:r>
            <a:endParaRPr lang="en-US" sz="1800" b="1" dirty="0">
              <a:solidFill>
                <a:srgbClr val="7510DA"/>
              </a:solidFill>
            </a:endParaRPr>
          </a:p>
        </p:txBody>
      </p:sp>
      <p:sp>
        <p:nvSpPr>
          <p:cNvPr id="12" name="Minus 11"/>
          <p:cNvSpPr/>
          <p:nvPr/>
        </p:nvSpPr>
        <p:spPr>
          <a:xfrm rot="10800000">
            <a:off x="1798134" y="5004763"/>
            <a:ext cx="4931438" cy="65220"/>
          </a:xfrm>
          <a:prstGeom prst="mathMinus">
            <a:avLst/>
          </a:prstGeom>
          <a:solidFill>
            <a:srgbClr val="7510DA"/>
          </a:solidFill>
          <a:ln>
            <a:solidFill>
              <a:srgbClr val="7510D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510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 rot="5400000">
            <a:off x="4196991" y="-4196993"/>
            <a:ext cx="750015" cy="9144003"/>
          </a:xfrm>
          <a:prstGeom prst="rect">
            <a:avLst/>
          </a:prstGeom>
          <a:solidFill>
            <a:srgbClr val="751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493320" y="153904"/>
            <a:ext cx="3153899" cy="492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Disciplines of AI</a:t>
            </a:r>
            <a:endParaRPr lang="en-US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5050" y="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="1" u="sng" dirty="0">
              <a:solidFill>
                <a:srgbClr val="7510DA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4479532" y="1791056"/>
            <a:ext cx="4486331" cy="3017250"/>
          </a:xfrm>
        </p:spPr>
        <p:txBody>
          <a:bodyPr>
            <a:normAutofit/>
          </a:bodyPr>
          <a:lstStyle/>
          <a:p>
            <a:pPr marL="139700" indent="0" algn="just">
              <a:buNone/>
            </a:pPr>
            <a:endParaRPr lang="en-US" sz="1600" b="1" dirty="0"/>
          </a:p>
          <a:p>
            <a:pPr marL="139700" indent="0" algn="just">
              <a:buNone/>
            </a:pPr>
            <a:r>
              <a:rPr lang="en-US" sz="1600" b="1" dirty="0" smtClean="0"/>
              <a:t>MACHINE LEARNING </a:t>
            </a:r>
            <a:r>
              <a:rPr lang="en-US" sz="1600" dirty="0" smtClean="0"/>
              <a:t>is </a:t>
            </a:r>
            <a:r>
              <a:rPr lang="en-US" sz="1600" dirty="0"/>
              <a:t>more dependent on human intervention to </a:t>
            </a:r>
            <a:r>
              <a:rPr lang="en-US" sz="1600" dirty="0" smtClean="0"/>
              <a:t>learn.</a:t>
            </a:r>
          </a:p>
          <a:p>
            <a:pPr marL="139700" indent="0" algn="just">
              <a:buNone/>
            </a:pPr>
            <a:r>
              <a:rPr lang="en-US" sz="1600" b="1" dirty="0" smtClean="0"/>
              <a:t>DEEP LEARNING </a:t>
            </a:r>
            <a:r>
              <a:rPr lang="en-US" sz="1600" dirty="0" smtClean="0"/>
              <a:t>automates </a:t>
            </a:r>
            <a:r>
              <a:rPr lang="en-US" sz="1600" dirty="0"/>
              <a:t>much of the feature extraction piece of the process, eliminating some of the manual human intervention required and enabling the use of larger data sets.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" y="829673"/>
            <a:ext cx="4191856" cy="4062525"/>
          </a:xfrm>
          <a:prstGeom prst="rect">
            <a:avLst/>
          </a:prstGeom>
        </p:spPr>
      </p:pic>
      <p:sp>
        <p:nvSpPr>
          <p:cNvPr id="13" name="Minus 12"/>
          <p:cNvSpPr/>
          <p:nvPr/>
        </p:nvSpPr>
        <p:spPr>
          <a:xfrm rot="10800000" flipV="1">
            <a:off x="1798134" y="4998469"/>
            <a:ext cx="5136922" cy="67938"/>
          </a:xfrm>
          <a:prstGeom prst="mathMinus">
            <a:avLst/>
          </a:prstGeom>
          <a:solidFill>
            <a:srgbClr val="7510DA"/>
          </a:solidFill>
          <a:ln>
            <a:solidFill>
              <a:srgbClr val="7510D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510D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9532" y="950454"/>
            <a:ext cx="4352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just">
              <a:buNone/>
            </a:pPr>
            <a:r>
              <a:rPr lang="en-US" sz="1600" dirty="0">
                <a:solidFill>
                  <a:srgbClr val="666666"/>
                </a:solidFill>
                <a:latin typeface="Roboto"/>
                <a:ea typeface="Roboto"/>
                <a:cs typeface="Roboto"/>
              </a:rPr>
              <a:t>Deep learning and machine learning tend to be used </a:t>
            </a:r>
            <a:r>
              <a:rPr lang="en-US" sz="1600" i="1" dirty="0">
                <a:solidFill>
                  <a:srgbClr val="666666"/>
                </a:solidFill>
                <a:latin typeface="Roboto"/>
                <a:ea typeface="Roboto"/>
                <a:cs typeface="Roboto"/>
              </a:rPr>
              <a:t>interc</a:t>
            </a:r>
            <a:r>
              <a:rPr lang="en-US" sz="1600" i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-US" sz="1600" i="1" dirty="0">
                <a:solidFill>
                  <a:srgbClr val="666666"/>
                </a:solidFill>
                <a:latin typeface="Roboto"/>
                <a:ea typeface="Roboto"/>
                <a:cs typeface="Roboto"/>
              </a:rPr>
              <a:t>angeably</a:t>
            </a:r>
            <a:r>
              <a:rPr lang="en-US" sz="1600" dirty="0">
                <a:solidFill>
                  <a:srgbClr val="666666"/>
                </a:solidFill>
                <a:latin typeface="Roboto"/>
                <a:ea typeface="Roboto"/>
                <a:cs typeface="Roboto"/>
              </a:rPr>
              <a:t>, it’s worth noting the nuances between the two.</a:t>
            </a:r>
          </a:p>
        </p:txBody>
      </p:sp>
    </p:spTree>
    <p:extLst>
      <p:ext uri="{BB962C8B-B14F-4D97-AF65-F5344CB8AC3E}">
        <p14:creationId xmlns:p14="http://schemas.microsoft.com/office/powerpoint/2010/main" val="35817438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" grpId="0" build="p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1"/>
            <a:ext cx="2551814" cy="5143500"/>
          </a:xfrm>
          <a:prstGeom prst="rect">
            <a:avLst/>
          </a:prstGeom>
          <a:solidFill>
            <a:srgbClr val="751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0" y="1980156"/>
            <a:ext cx="2551814" cy="50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Application of AI</a:t>
            </a:r>
            <a:endParaRPr lang="en-US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Minus 7"/>
          <p:cNvSpPr/>
          <p:nvPr/>
        </p:nvSpPr>
        <p:spPr>
          <a:xfrm rot="16200000">
            <a:off x="6849446" y="2506530"/>
            <a:ext cx="4458669" cy="130440"/>
          </a:xfrm>
          <a:prstGeom prst="mathMinus">
            <a:avLst/>
          </a:prstGeom>
          <a:solidFill>
            <a:srgbClr val="7510DA"/>
          </a:solidFill>
          <a:ln>
            <a:solidFill>
              <a:srgbClr val="7510D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510D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77" y="580706"/>
            <a:ext cx="1783880" cy="15651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37277" y="2040191"/>
            <a:ext cx="1969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7510DA"/>
                </a:solidFill>
                <a:latin typeface="Arial Black" panose="020B0A04020102020204" pitchFamily="34" charset="0"/>
              </a:rPr>
              <a:t>Computer Vision</a:t>
            </a:r>
            <a:endParaRPr lang="en-US" sz="1500" b="1" dirty="0">
              <a:solidFill>
                <a:srgbClr val="7510DA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idx="2"/>
          </p:nvPr>
        </p:nvSpPr>
        <p:spPr>
          <a:xfrm>
            <a:off x="2551814" y="19529"/>
            <a:ext cx="6461746" cy="693815"/>
          </a:xfrm>
        </p:spPr>
        <p:txBody>
          <a:bodyPr>
            <a:normAutofit lnSpcReduction="10000"/>
          </a:bodyPr>
          <a:lstStyle/>
          <a:p>
            <a:pPr marL="139700" indent="0" algn="just">
              <a:buNone/>
            </a:pPr>
            <a:r>
              <a:rPr lang="en-US" sz="1500" dirty="0"/>
              <a:t>There are numerous, real-world applications of AI systems today. Below are some of the most common examples: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37277" y="4475470"/>
            <a:ext cx="2253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7510DA"/>
                </a:solidFill>
                <a:latin typeface="Arial Black" panose="020B0A04020102020204" pitchFamily="34" charset="0"/>
              </a:rPr>
              <a:t>Customer </a:t>
            </a:r>
            <a:r>
              <a:rPr lang="en-US" sz="1500" b="1" dirty="0">
                <a:solidFill>
                  <a:srgbClr val="7510DA"/>
                </a:solidFill>
                <a:latin typeface="Arial Black" panose="020B0A04020102020204" pitchFamily="34" charset="0"/>
              </a:rPr>
              <a:t>service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22" y="2594189"/>
            <a:ext cx="2182303" cy="18604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20" y="600330"/>
            <a:ext cx="1427580" cy="124728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06620" y="1847957"/>
            <a:ext cx="1798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7510DA"/>
                </a:solidFill>
                <a:latin typeface="Arial Black" panose="020B0A04020102020204" pitchFamily="34" charset="0"/>
              </a:rPr>
              <a:t>Automated </a:t>
            </a:r>
            <a:r>
              <a:rPr lang="en-US" sz="1500" b="1" dirty="0" smtClean="0">
                <a:solidFill>
                  <a:srgbClr val="7510DA"/>
                </a:solidFill>
                <a:latin typeface="Arial Black" panose="020B0A04020102020204" pitchFamily="34" charset="0"/>
              </a:rPr>
              <a:t>stock Trading</a:t>
            </a:r>
            <a:endParaRPr lang="en-US" sz="1500" b="1" dirty="0">
              <a:solidFill>
                <a:srgbClr val="7510DA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66" y="342415"/>
            <a:ext cx="2150248" cy="19147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04741" y="2043897"/>
            <a:ext cx="1969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7510DA"/>
                </a:solidFill>
                <a:latin typeface="Arial Black" panose="020B0A04020102020204" pitchFamily="34" charset="0"/>
              </a:rPr>
              <a:t>Healthcare</a:t>
            </a:r>
            <a:endParaRPr lang="en-US" sz="1500" b="1" dirty="0">
              <a:solidFill>
                <a:srgbClr val="7510DA"/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03" y="2583985"/>
            <a:ext cx="2457378" cy="18785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34200" y="4479635"/>
            <a:ext cx="2253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7510DA"/>
                </a:solidFill>
                <a:latin typeface="Arial Black" panose="020B0A04020102020204" pitchFamily="34" charset="0"/>
              </a:rPr>
              <a:t>Education</a:t>
            </a:r>
            <a:endParaRPr lang="en-US" sz="1500" b="1" dirty="0">
              <a:solidFill>
                <a:srgbClr val="7510DA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0402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" grpId="0"/>
      <p:bldP spid="13" grpId="0" build="p"/>
      <p:bldP spid="15" grpId="0"/>
      <p:bldP spid="19" grpId="0"/>
      <p:bldP spid="20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;p14"/>
          <p:cNvSpPr/>
          <p:nvPr/>
        </p:nvSpPr>
        <p:spPr>
          <a:xfrm>
            <a:off x="1" y="0"/>
            <a:ext cx="2498650" cy="5143500"/>
          </a:xfrm>
          <a:prstGeom prst="rect">
            <a:avLst/>
          </a:prstGeom>
          <a:solidFill>
            <a:srgbClr val="7510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1930865"/>
            <a:ext cx="2498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Conclusion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240406" y="438149"/>
            <a:ext cx="5160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rtificial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intelligence is a field, which combines computer science and robust datasets, to enable problem-solving. </a:t>
            </a:r>
            <a:endParaRPr lang="en-US" sz="15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fontAlgn="base"/>
            <a:endParaRPr lang="en-US" sz="15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 fontAlgn="base">
              <a:buFont typeface="Wingdings" panose="05000000000000000000" pitchFamily="2" charset="2"/>
              <a:buChar char="q"/>
            </a:pP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encompasses sub-fields of machine learning and deep learning, which are frequently mentioned in conjunction with artificial intelligence. </a:t>
            </a:r>
            <a:endParaRPr lang="en-US" sz="15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 fontAlgn="base">
              <a:buFont typeface="Wingdings" panose="05000000000000000000" pitchFamily="2" charset="2"/>
              <a:buChar char="q"/>
            </a:pPr>
            <a:endParaRPr lang="en-US" sz="15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 fontAlgn="base">
              <a:buFont typeface="Wingdings" panose="05000000000000000000" pitchFamily="2" charset="2"/>
              <a:buChar char="q"/>
            </a:pP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These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disciplines are comprised of AI algorithms which seek to create expert systems which make predictions or classifications based on input data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just" fontAlgn="base"/>
            <a:endParaRPr lang="en-US" sz="15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 fontAlgn="base">
              <a:buFont typeface="Wingdings" panose="05000000000000000000" pitchFamily="2" charset="2"/>
              <a:buChar char="q"/>
            </a:pP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Today AI is impacting different sectors and improving people’s lives.</a:t>
            </a:r>
          </a:p>
          <a:p>
            <a:pPr marL="285750" indent="-285750" algn="just" fontAlgn="base">
              <a:buFont typeface="Wingdings" panose="05000000000000000000" pitchFamily="2" charset="2"/>
              <a:buChar char="q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 fontAlgn="base">
              <a:buFont typeface="Wingdings" panose="05000000000000000000" pitchFamily="2" charset="2"/>
              <a:buChar char="q"/>
            </a:pP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However, we have to be mindful of the danger of AI.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Minus 7"/>
          <p:cNvSpPr/>
          <p:nvPr/>
        </p:nvSpPr>
        <p:spPr>
          <a:xfrm rot="16200000">
            <a:off x="6848251" y="2321862"/>
            <a:ext cx="4458669" cy="130440"/>
          </a:xfrm>
          <a:prstGeom prst="mathMinus">
            <a:avLst/>
          </a:prstGeom>
          <a:solidFill>
            <a:srgbClr val="7510DA"/>
          </a:solidFill>
          <a:ln>
            <a:solidFill>
              <a:srgbClr val="7510D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510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59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build="p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499</Words>
  <Application>Microsoft Office PowerPoint</Application>
  <PresentationFormat>On-screen Show (16:9)</PresentationFormat>
  <Paragraphs>69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Wingdings</vt:lpstr>
      <vt:lpstr>Roboto</vt:lpstr>
      <vt:lpstr>Arial Black</vt:lpstr>
      <vt:lpstr>Arial</vt:lpstr>
      <vt:lpstr>Simple Light</vt:lpstr>
      <vt:lpstr>What is AI? (Artificial Intelligence)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the Neighborhoods -Toronto</dc:title>
  <dc:creator>Paul Tuyikunde</dc:creator>
  <cp:lastModifiedBy>Hp</cp:lastModifiedBy>
  <cp:revision>53</cp:revision>
  <dcterms:modified xsi:type="dcterms:W3CDTF">2021-12-08T10:02:48Z</dcterms:modified>
</cp:coreProperties>
</file>